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32918400" cy="21945600"/>
  <p:notesSz cx="30272038" cy="39416038"/>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0" autoAdjust="0"/>
    <p:restoredTop sz="94660"/>
  </p:normalViewPr>
  <p:slideViewPr>
    <p:cSldViewPr snapToGrid="0">
      <p:cViewPr varScale="1">
        <p:scale>
          <a:sx n="30" d="100"/>
          <a:sy n="30" d="100"/>
        </p:scale>
        <p:origin x="110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smtClean="0"/>
              <a:t>Click to edit Master title style</a:t>
            </a:r>
            <a:endParaRPr lang="en-US" dirty="0"/>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D62E68-C207-48CF-8EBF-9DD1C34196BD}" type="datetimeFigureOut">
              <a:rPr lang="en-US" smtClean="0"/>
              <a:t>2/23/20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4046425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D62E68-C207-48CF-8EBF-9DD1C34196BD}" type="datetimeFigureOut">
              <a:rPr lang="en-US" smtClean="0"/>
              <a:t>2/23/20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2130391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D62E68-C207-48CF-8EBF-9DD1C34196BD}" type="datetimeFigureOut">
              <a:rPr lang="en-US" smtClean="0"/>
              <a:t>2/23/20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6820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D62E68-C207-48CF-8EBF-9DD1C34196BD}" type="datetimeFigureOut">
              <a:rPr lang="en-US" smtClean="0"/>
              <a:t>2/23/20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382458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smtClean="0"/>
              <a:t>Click to edit Master title style</a:t>
            </a:r>
            <a:endParaRPr lang="en-US" dirty="0"/>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D62E68-C207-48CF-8EBF-9DD1C34196BD}" type="datetimeFigureOut">
              <a:rPr lang="en-US" smtClean="0"/>
              <a:t>2/23/20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250112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63140" y="5842000"/>
            <a:ext cx="13990320" cy="13924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6664940" y="5842000"/>
            <a:ext cx="13990320" cy="139242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D62E68-C207-48CF-8EBF-9DD1C34196BD}" type="datetimeFigureOut">
              <a:rPr lang="en-US" smtClean="0"/>
              <a:t>2/23/20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334677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smtClean="0"/>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D62E68-C207-48CF-8EBF-9DD1C34196BD}" type="datetimeFigureOut">
              <a:rPr lang="en-US" smtClean="0"/>
              <a:t>2/23/20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555002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D62E68-C207-48CF-8EBF-9DD1C34196BD}" type="datetimeFigureOut">
              <a:rPr lang="en-US" smtClean="0"/>
              <a:t>2/23/20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264998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62E68-C207-48CF-8EBF-9DD1C34196BD}" type="datetimeFigureOut">
              <a:rPr lang="en-US" smtClean="0"/>
              <a:t>2/23/20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9128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smtClean="0"/>
              <a:t>Click to edit Master title style</a:t>
            </a:r>
            <a:endParaRPr lang="en-US" dirty="0"/>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62E68-C207-48CF-8EBF-9DD1C34196BD}" type="datetimeFigureOut">
              <a:rPr lang="en-US" smtClean="0"/>
              <a:t>2/23/20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414595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dirty="0" smtClean="0"/>
              <a:t>Click icon to add picture</a:t>
            </a:r>
            <a:endParaRPr lang="en-US" dirty="0"/>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D62E68-C207-48CF-8EBF-9DD1C34196BD}" type="datetimeFigureOut">
              <a:rPr lang="en-US" smtClean="0"/>
              <a:t>2/23/20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70840E-8FC9-4699-93D0-9762397BA341}" type="slidenum">
              <a:rPr lang="en-US" smtClean="0"/>
              <a:t>‹#›</a:t>
            </a:fld>
            <a:endParaRPr lang="en-US" dirty="0"/>
          </a:p>
        </p:txBody>
      </p:sp>
    </p:spTree>
    <p:extLst>
      <p:ext uri="{BB962C8B-B14F-4D97-AF65-F5344CB8AC3E}">
        <p14:creationId xmlns:p14="http://schemas.microsoft.com/office/powerpoint/2010/main" val="4026326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03D62E68-C207-48CF-8EBF-9DD1C34196BD}" type="datetimeFigureOut">
              <a:rPr lang="en-US" smtClean="0"/>
              <a:t>2/23/20</a:t>
            </a:fld>
            <a:endParaRPr lang="en-US" dirty="0"/>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9C70840E-8FC9-4699-93D0-9762397BA341}" type="slidenum">
              <a:rPr lang="en-US" smtClean="0"/>
              <a:t>‹#›</a:t>
            </a:fld>
            <a:endParaRPr lang="en-US" dirty="0"/>
          </a:p>
        </p:txBody>
      </p:sp>
    </p:spTree>
    <p:extLst>
      <p:ext uri="{BB962C8B-B14F-4D97-AF65-F5344CB8AC3E}">
        <p14:creationId xmlns:p14="http://schemas.microsoft.com/office/powerpoint/2010/main" val="873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edict.cdc.gov/app#!/user/project/5c4f6d687620e103b6dcd015/section/2" TargetMode="External"/><Relationship Id="rId4" Type="http://schemas.openxmlformats.org/officeDocument/2006/relationships/hyperlink" Target="https://www.sacbee.com/news/local/health-and-medicine/article234530282.html" TargetMode="External"/><Relationship Id="rId5" Type="http://schemas.openxmlformats.org/officeDocument/2006/relationships/image" Target="../media/image1.png"/><Relationship Id="rId6" Type="http://schemas.openxmlformats.org/officeDocument/2006/relationships/hyperlink" Target="https://dailywildlifephoto.nathab.com/photography-guide/a-golden-photo-rule-the-golden-ratio/" TargetMode="External"/><Relationship Id="rId7" Type="http://schemas.openxmlformats.org/officeDocument/2006/relationships/image" Target="../media/image2.png"/><Relationship Id="rId8" Type="http://schemas.openxmlformats.org/officeDocument/2006/relationships/image" Target="../media/image3.png"/><Relationship Id="rId9" Type="http://schemas.openxmlformats.org/officeDocument/2006/relationships/image" Target="../media/image4.png"/><Relationship Id="rId10"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hyperlink" Target="http://swarmaedesmod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3" name="TextBox 2"/>
          <p:cNvSpPr txBox="1"/>
          <p:nvPr/>
        </p:nvSpPr>
        <p:spPr>
          <a:xfrm>
            <a:off x="2400300" y="514747"/>
            <a:ext cx="28117799" cy="5262979"/>
          </a:xfrm>
          <a:prstGeom prst="rect">
            <a:avLst/>
          </a:prstGeom>
          <a:noFill/>
        </p:spPr>
        <p:txBody>
          <a:bodyPr wrap="square" rtlCol="0">
            <a:spAutoFit/>
          </a:bodyPr>
          <a:lstStyle/>
          <a:p>
            <a:pPr algn="ctr"/>
            <a:r>
              <a:rPr lang="en-US" sz="7200" dirty="0" smtClean="0">
                <a:solidFill>
                  <a:srgbClr val="002060"/>
                </a:solidFill>
                <a:latin typeface="Arial Black" panose="020B0A04020102020204" pitchFamily="34" charset="0"/>
                <a:ea typeface="Segoe UI Black" panose="020B0A02040204020203" pitchFamily="34" charset="0"/>
              </a:rPr>
              <a:t>SWARM</a:t>
            </a:r>
          </a:p>
          <a:p>
            <a:pPr algn="ctr"/>
            <a:r>
              <a:rPr lang="en-US" sz="7200" dirty="0" smtClean="0">
                <a:solidFill>
                  <a:srgbClr val="002060"/>
                </a:solidFill>
                <a:latin typeface="Arial Black" panose="020B0A04020102020204" pitchFamily="34" charset="0"/>
                <a:ea typeface="Segoe UI Black" panose="020B0A02040204020203" pitchFamily="34" charset="0"/>
              </a:rPr>
              <a:t>Statistical Way to forecast </a:t>
            </a:r>
            <a:r>
              <a:rPr lang="en-US" sz="7200" i="1" dirty="0" smtClean="0">
                <a:solidFill>
                  <a:srgbClr val="002060"/>
                </a:solidFill>
                <a:latin typeface="Arial Black" panose="020B0A04020102020204" pitchFamily="34" charset="0"/>
                <a:ea typeface="Segoe UI Black" panose="020B0A02040204020203" pitchFamily="34" charset="0"/>
              </a:rPr>
              <a:t>Aedes</a:t>
            </a:r>
            <a:r>
              <a:rPr lang="en-US" sz="7200" dirty="0" smtClean="0">
                <a:solidFill>
                  <a:srgbClr val="002060"/>
                </a:solidFill>
                <a:latin typeface="Arial Black" panose="020B0A04020102020204" pitchFamily="34" charset="0"/>
                <a:ea typeface="Segoe UI Black" panose="020B0A02040204020203" pitchFamily="34" charset="0"/>
              </a:rPr>
              <a:t> Range with a Mesh</a:t>
            </a:r>
          </a:p>
          <a:p>
            <a:pPr algn="ctr"/>
            <a:r>
              <a:rPr lang="en-US" sz="4800" dirty="0" smtClean="0">
                <a:solidFill>
                  <a:srgbClr val="002060"/>
                </a:solidFill>
                <a:latin typeface="Arial" panose="020B0604020202020204" pitchFamily="34" charset="0"/>
                <a:cs typeface="Arial" panose="020B0604020202020204" pitchFamily="34" charset="0"/>
              </a:rPr>
              <a:t>Jeff Morgan</a:t>
            </a:r>
            <a:r>
              <a:rPr lang="en-US" sz="4800" baseline="30000" dirty="0" smtClean="0">
                <a:solidFill>
                  <a:srgbClr val="002060"/>
                </a:solidFill>
                <a:latin typeface="Arial" panose="020B0604020202020204" pitchFamily="34" charset="0"/>
                <a:cs typeface="Arial" panose="020B0604020202020204" pitchFamily="34" charset="0"/>
              </a:rPr>
              <a:t>1,2</a:t>
            </a:r>
            <a:endParaRPr lang="en-US" sz="4800" dirty="0" smtClean="0">
              <a:solidFill>
                <a:srgbClr val="002060"/>
              </a:solidFill>
              <a:latin typeface="Arial" panose="020B0604020202020204" pitchFamily="34" charset="0"/>
              <a:cs typeface="Arial" panose="020B0604020202020204" pitchFamily="34" charset="0"/>
            </a:endParaRPr>
          </a:p>
          <a:p>
            <a:pPr algn="ctr"/>
            <a:endParaRPr lang="en-US" sz="3600" dirty="0" smtClean="0">
              <a:hlinkClick r:id="rId2"/>
            </a:endParaRPr>
          </a:p>
          <a:p>
            <a:pPr algn="ctr"/>
            <a:r>
              <a:rPr lang="en-US" sz="3600" dirty="0" smtClean="0">
                <a:hlinkClick r:id="rId2"/>
              </a:rPr>
              <a:t>http</a:t>
            </a:r>
            <a:r>
              <a:rPr lang="en-US" sz="3600" dirty="0">
                <a:hlinkClick r:id="rId2"/>
              </a:rPr>
              <a:t>://swarmaedesmodel.com/</a:t>
            </a:r>
            <a:r>
              <a:rPr lang="en-US" sz="3600" dirty="0" smtClean="0">
                <a:solidFill>
                  <a:srgbClr val="002060"/>
                </a:solidFill>
                <a:latin typeface="Arial" panose="020B0604020202020204" pitchFamily="34" charset="0"/>
                <a:cs typeface="Arial" panose="020B0604020202020204" pitchFamily="34" charset="0"/>
              </a:rPr>
              <a:t> </a:t>
            </a:r>
            <a:endParaRPr lang="en-US" sz="3600" dirty="0">
              <a:solidFill>
                <a:srgbClr val="002060"/>
              </a:solidFill>
              <a:latin typeface="Arial" panose="020B0604020202020204" pitchFamily="34" charset="0"/>
              <a:cs typeface="Arial" panose="020B0604020202020204" pitchFamily="34" charset="0"/>
            </a:endParaRPr>
          </a:p>
          <a:p>
            <a:pPr algn="ctr"/>
            <a:endParaRPr lang="en-US" sz="7200" dirty="0">
              <a:solidFill>
                <a:srgbClr val="002060"/>
              </a:solidFill>
              <a:latin typeface="Arial" panose="020B0604020202020204" pitchFamily="34" charset="0"/>
              <a:cs typeface="Arial" panose="020B0604020202020204" pitchFamily="34" charset="0"/>
            </a:endParaRPr>
          </a:p>
        </p:txBody>
      </p:sp>
      <p:sp>
        <p:nvSpPr>
          <p:cNvPr id="15" name="TextBox 14"/>
          <p:cNvSpPr txBox="1"/>
          <p:nvPr/>
        </p:nvSpPr>
        <p:spPr>
          <a:xfrm>
            <a:off x="14453191" y="3482065"/>
            <a:ext cx="7404583" cy="2123658"/>
          </a:xfrm>
          <a:prstGeom prst="rect">
            <a:avLst/>
          </a:prstGeom>
          <a:noFill/>
        </p:spPr>
        <p:txBody>
          <a:bodyPr wrap="square" rtlCol="0">
            <a:spAutoFit/>
          </a:bodyPr>
          <a:lstStyle/>
          <a:p>
            <a:r>
              <a:rPr lang="en-US" sz="1800" baseline="30000" dirty="0" smtClean="0"/>
              <a:t>1</a:t>
            </a:r>
            <a:r>
              <a:rPr lang="en-US" sz="1800" dirty="0" smtClean="0"/>
              <a:t>PhD student in Biomedical Engineering at Catholic University of America</a:t>
            </a:r>
          </a:p>
          <a:p>
            <a:r>
              <a:rPr lang="en-US" sz="1800" baseline="30000" dirty="0" smtClean="0"/>
              <a:t>2</a:t>
            </a:r>
            <a:r>
              <a:rPr lang="en-US" sz="1800" dirty="0" smtClean="0"/>
              <a:t>Systems Engineer with Systems Valens Solutions, Inc.</a:t>
            </a:r>
            <a:endParaRPr lang="en-US" sz="1800" dirty="0"/>
          </a:p>
          <a:p>
            <a:endParaRPr lang="en-US" sz="2400" dirty="0" smtClean="0"/>
          </a:p>
          <a:p>
            <a:pPr algn="ctr"/>
            <a:endParaRPr lang="en-US" sz="2400" dirty="0" smtClean="0"/>
          </a:p>
          <a:p>
            <a:pPr algn="ctr"/>
            <a:endParaRPr lang="en-US" sz="2400" dirty="0"/>
          </a:p>
          <a:p>
            <a:pPr algn="ctr"/>
            <a:endParaRPr lang="en-US" sz="2400" dirty="0" smtClean="0"/>
          </a:p>
        </p:txBody>
      </p:sp>
      <p:sp>
        <p:nvSpPr>
          <p:cNvPr id="37" name="TextBox 36"/>
          <p:cNvSpPr txBox="1"/>
          <p:nvPr/>
        </p:nvSpPr>
        <p:spPr>
          <a:xfrm>
            <a:off x="20387765" y="11823913"/>
            <a:ext cx="10853906" cy="7599645"/>
          </a:xfrm>
          <a:prstGeom prst="rect">
            <a:avLst/>
          </a:prstGeom>
          <a:solidFill>
            <a:srgbClr val="FFC000"/>
          </a:solidFill>
          <a:effectLst>
            <a:softEdge rad="88900"/>
          </a:effectLst>
        </p:spPr>
        <p:txBody>
          <a:bodyPr wrap="square" rtlCol="0">
            <a:spAutoFit/>
          </a:bodyPr>
          <a:lstStyle/>
          <a:p>
            <a:r>
              <a:rPr lang="en-US" sz="2800" u="sng" dirty="0" smtClean="0"/>
              <a:t>Model Description</a:t>
            </a:r>
          </a:p>
          <a:p>
            <a:r>
              <a:rPr lang="en-US" sz="2800" dirty="0" smtClean="0"/>
              <a:t>The model is initially based on historical case data. </a:t>
            </a:r>
          </a:p>
          <a:p>
            <a:r>
              <a:rPr lang="en-US" sz="2800" dirty="0" smtClean="0"/>
              <a:t>For each county and month x, a weighting strategy is based on last year’s month x, last year’s month x+1, last year’s month x-1, and 2 years ago month x.</a:t>
            </a:r>
          </a:p>
          <a:p>
            <a:r>
              <a:rPr lang="en-US" sz="2800" dirty="0" smtClean="0"/>
              <a:t>This value is combined in a separate weighting strategy with the values for neighboring counties. Weighting factors are based on Fibonacci numbers. Surveillance data from the current year will be incorporated as it becomes available.  Environmental factors may be added later, although the predictable factors (e.g., temperature during the coldest months) are already “baked into the historical data”</a:t>
            </a:r>
          </a:p>
          <a:p>
            <a:endParaRPr lang="en-US" sz="3200" u="sng" dirty="0" smtClean="0"/>
          </a:p>
          <a:p>
            <a:endParaRPr lang="en-US" sz="3200" u="sng" dirty="0"/>
          </a:p>
          <a:p>
            <a:endParaRPr lang="en-US" sz="3200" u="sng" dirty="0" smtClean="0"/>
          </a:p>
          <a:p>
            <a:endParaRPr lang="en-US" sz="3200" u="sng" dirty="0" smtClean="0"/>
          </a:p>
          <a:p>
            <a:endParaRPr lang="en-US" dirty="0" smtClean="0"/>
          </a:p>
        </p:txBody>
      </p:sp>
      <p:sp>
        <p:nvSpPr>
          <p:cNvPr id="10" name="TextBox 9"/>
          <p:cNvSpPr txBox="1"/>
          <p:nvPr/>
        </p:nvSpPr>
        <p:spPr>
          <a:xfrm>
            <a:off x="21106592" y="16718497"/>
            <a:ext cx="9416251" cy="2308324"/>
          </a:xfrm>
          <a:prstGeom prst="rect">
            <a:avLst/>
          </a:prstGeom>
          <a:noFill/>
          <a:ln w="38100">
            <a:solidFill>
              <a:schemeClr val="tx1"/>
            </a:solidFill>
          </a:ln>
        </p:spPr>
        <p:txBody>
          <a:bodyPr wrap="square" rtlCol="0">
            <a:spAutoFit/>
          </a:bodyPr>
          <a:lstStyle/>
          <a:p>
            <a:r>
              <a:rPr lang="en-US" sz="2400" dirty="0" smtClean="0"/>
              <a:t>The only surveillance data incorporated was a 29 Aug 2019 article in the </a:t>
            </a:r>
            <a:r>
              <a:rPr lang="en-US" sz="2400" u="sng" dirty="0" smtClean="0"/>
              <a:t>Sacramento Bee </a:t>
            </a:r>
            <a:r>
              <a:rPr lang="en-US" sz="2400" dirty="0" smtClean="0"/>
              <a:t>that an </a:t>
            </a:r>
            <a:r>
              <a:rPr lang="en-US" sz="2400" i="1" dirty="0" smtClean="0"/>
              <a:t>Aedes Aegypti </a:t>
            </a:r>
            <a:r>
              <a:rPr lang="en-US" sz="2400" dirty="0" smtClean="0"/>
              <a:t>mosquito was detected in Sacramento</a:t>
            </a:r>
          </a:p>
          <a:p>
            <a:endParaRPr lang="en-US" sz="2400" dirty="0" smtClean="0"/>
          </a:p>
          <a:p>
            <a:r>
              <a:rPr lang="en-US" sz="2400" dirty="0" smtClean="0"/>
              <a:t>No environmental events were considered unusual enough to incorporate in the model  </a:t>
            </a:r>
            <a:endParaRPr lang="en-US" sz="2400" dirty="0"/>
          </a:p>
        </p:txBody>
      </p:sp>
      <p:sp>
        <p:nvSpPr>
          <p:cNvPr id="40" name="TextBox 39"/>
          <p:cNvSpPr txBox="1"/>
          <p:nvPr/>
        </p:nvSpPr>
        <p:spPr>
          <a:xfrm>
            <a:off x="20387765" y="19786885"/>
            <a:ext cx="11111737" cy="1261884"/>
          </a:xfrm>
          <a:prstGeom prst="rect">
            <a:avLst/>
          </a:prstGeom>
          <a:noFill/>
        </p:spPr>
        <p:txBody>
          <a:bodyPr wrap="square" rtlCol="0">
            <a:spAutoFit/>
          </a:bodyPr>
          <a:lstStyle/>
          <a:p>
            <a:r>
              <a:rPr lang="en-US" sz="2800" u="sng" dirty="0"/>
              <a:t>Data Sources</a:t>
            </a:r>
          </a:p>
          <a:p>
            <a:r>
              <a:rPr lang="en-US" sz="2400" dirty="0">
                <a:hlinkClick r:id="rId3"/>
              </a:rPr>
              <a:t>https://predict.cdc.gov/app#!/user/project/5c4f6d687620e103b6dcd015/section/2</a:t>
            </a:r>
            <a:endParaRPr lang="en-US" sz="2400" dirty="0"/>
          </a:p>
          <a:p>
            <a:r>
              <a:rPr lang="en-US" sz="2400" dirty="0">
                <a:hlinkClick r:id="rId4"/>
              </a:rPr>
              <a:t>https://</a:t>
            </a:r>
            <a:r>
              <a:rPr lang="en-US" sz="2400" dirty="0" smtClean="0">
                <a:hlinkClick r:id="rId4"/>
              </a:rPr>
              <a:t>www.sacbee.com/news/local/health-and-medicine/article234530282.html</a:t>
            </a:r>
            <a:endParaRPr lang="en-US" sz="2400" dirty="0"/>
          </a:p>
        </p:txBody>
      </p:sp>
      <p:grpSp>
        <p:nvGrpSpPr>
          <p:cNvPr id="19" name="Group 18"/>
          <p:cNvGrpSpPr/>
          <p:nvPr/>
        </p:nvGrpSpPr>
        <p:grpSpPr>
          <a:xfrm>
            <a:off x="4644418" y="10702053"/>
            <a:ext cx="5419983" cy="4541774"/>
            <a:chOff x="26795006" y="7670565"/>
            <a:chExt cx="6123393" cy="4933147"/>
          </a:xfrm>
        </p:grpSpPr>
        <p:pic>
          <p:nvPicPr>
            <p:cNvPr id="1030" name="Picture 6" descr="Image result for Google Images Fibonacci Spir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95007" y="7670565"/>
              <a:ext cx="5998057" cy="377843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26795006" y="11500527"/>
              <a:ext cx="6123393" cy="1103185"/>
            </a:xfrm>
            <a:prstGeom prst="rect">
              <a:avLst/>
            </a:prstGeom>
            <a:noFill/>
          </p:spPr>
          <p:txBody>
            <a:bodyPr wrap="square" rtlCol="0">
              <a:spAutoFit/>
            </a:bodyPr>
            <a:lstStyle/>
            <a:p>
              <a:r>
                <a:rPr lang="en-US" sz="2000" dirty="0" smtClean="0"/>
                <a:t>Credit: </a:t>
              </a:r>
              <a:r>
                <a:rPr lang="en-US" sz="2000" dirty="0">
                  <a:hlinkClick r:id="rId6"/>
                </a:rPr>
                <a:t>https://dailywildlifephoto.nathab.com/photography-guide/a-golden-photo-rule-the-golden-ratio/</a:t>
              </a:r>
              <a:endParaRPr lang="en-US" sz="2000" dirty="0"/>
            </a:p>
          </p:txBody>
        </p:sp>
      </p:grpSp>
      <p:sp>
        <p:nvSpPr>
          <p:cNvPr id="23" name="TextBox 22"/>
          <p:cNvSpPr txBox="1"/>
          <p:nvPr/>
        </p:nvSpPr>
        <p:spPr>
          <a:xfrm>
            <a:off x="1050239" y="20005355"/>
            <a:ext cx="8314883" cy="954107"/>
          </a:xfrm>
          <a:prstGeom prst="rect">
            <a:avLst/>
          </a:prstGeom>
          <a:noFill/>
        </p:spPr>
        <p:txBody>
          <a:bodyPr wrap="square" rtlCol="0">
            <a:spAutoFit/>
          </a:bodyPr>
          <a:lstStyle/>
          <a:p>
            <a:r>
              <a:rPr lang="en-US" sz="2800" u="sng" dirty="0" smtClean="0"/>
              <a:t>Textbook </a:t>
            </a:r>
            <a:r>
              <a:rPr lang="en-US" sz="2800" u="sng" dirty="0"/>
              <a:t>forming Basis of Approach</a:t>
            </a:r>
          </a:p>
          <a:p>
            <a:r>
              <a:rPr lang="en-US" sz="2800" dirty="0"/>
              <a:t>Kresyszig, Erwin.  </a:t>
            </a:r>
            <a:r>
              <a:rPr lang="en-US" sz="2800" u="sng" dirty="0"/>
              <a:t>Advanced Engineering Mathematics</a:t>
            </a:r>
          </a:p>
        </p:txBody>
      </p:sp>
      <p:pic>
        <p:nvPicPr>
          <p:cNvPr id="82" name="Picture 81"/>
          <p:cNvPicPr>
            <a:picLocks noChangeAspect="1"/>
          </p:cNvPicPr>
          <p:nvPr/>
        </p:nvPicPr>
        <p:blipFill>
          <a:blip r:embed="rId7"/>
          <a:stretch>
            <a:fillRect/>
          </a:stretch>
        </p:blipFill>
        <p:spPr>
          <a:xfrm>
            <a:off x="10783228" y="14216189"/>
            <a:ext cx="7137779" cy="5789166"/>
          </a:xfrm>
          <a:prstGeom prst="rect">
            <a:avLst/>
          </a:prstGeom>
        </p:spPr>
      </p:pic>
      <p:pic>
        <p:nvPicPr>
          <p:cNvPr id="2" name="Picture 1"/>
          <p:cNvPicPr>
            <a:picLocks noChangeAspect="1"/>
          </p:cNvPicPr>
          <p:nvPr/>
        </p:nvPicPr>
        <p:blipFill>
          <a:blip r:embed="rId8"/>
          <a:stretch>
            <a:fillRect/>
          </a:stretch>
        </p:blipFill>
        <p:spPr>
          <a:xfrm>
            <a:off x="3252553" y="4856297"/>
            <a:ext cx="26413292" cy="6230736"/>
          </a:xfrm>
          <a:prstGeom prst="rect">
            <a:avLst/>
          </a:prstGeom>
        </p:spPr>
      </p:pic>
      <p:sp>
        <p:nvSpPr>
          <p:cNvPr id="29" name="TextBox 28"/>
          <p:cNvSpPr txBox="1"/>
          <p:nvPr/>
        </p:nvSpPr>
        <p:spPr>
          <a:xfrm>
            <a:off x="1050239" y="9954947"/>
            <a:ext cx="9718475" cy="9818072"/>
          </a:xfrm>
          <a:prstGeom prst="rect">
            <a:avLst/>
          </a:prstGeom>
          <a:solidFill>
            <a:schemeClr val="accent5">
              <a:lumMod val="20000"/>
              <a:lumOff val="80000"/>
            </a:schemeClr>
          </a:solidFill>
          <a:effectLst>
            <a:softEdge rad="88900"/>
          </a:effectLst>
        </p:spPr>
        <p:txBody>
          <a:bodyPr wrap="square" rtlCol="0">
            <a:spAutoFit/>
          </a:bodyPr>
          <a:lstStyle/>
          <a:p>
            <a:pPr algn="ctr"/>
            <a:r>
              <a:rPr lang="en-US" sz="4400" b="1" dirty="0" smtClean="0"/>
              <a:t>FIBONACCI WEIGHTING</a:t>
            </a:r>
          </a:p>
          <a:p>
            <a:r>
              <a:rPr lang="en-US" sz="2800" dirty="0" smtClean="0"/>
              <a:t>F</a:t>
            </a:r>
            <a:r>
              <a:rPr lang="en-US" sz="2800" baseline="-25000" dirty="0" smtClean="0"/>
              <a:t>0</a:t>
            </a:r>
            <a:r>
              <a:rPr lang="en-US" sz="2800" dirty="0" smtClean="0"/>
              <a:t> = 0</a:t>
            </a:r>
          </a:p>
          <a:p>
            <a:r>
              <a:rPr lang="en-US" sz="2800" dirty="0" smtClean="0"/>
              <a:t>F</a:t>
            </a:r>
            <a:r>
              <a:rPr lang="en-US" sz="2800" baseline="-25000" dirty="0" smtClean="0"/>
              <a:t>1</a:t>
            </a:r>
            <a:r>
              <a:rPr lang="en-US" sz="2800" dirty="0" smtClean="0"/>
              <a:t> = 1</a:t>
            </a:r>
          </a:p>
          <a:p>
            <a:r>
              <a:rPr lang="en-US" sz="2800" dirty="0" smtClean="0"/>
              <a:t>F</a:t>
            </a:r>
            <a:r>
              <a:rPr lang="en-US" sz="2800" baseline="-25000" dirty="0"/>
              <a:t>2</a:t>
            </a:r>
            <a:r>
              <a:rPr lang="en-US" sz="2800" dirty="0" smtClean="0"/>
              <a:t> = 1</a:t>
            </a:r>
          </a:p>
          <a:p>
            <a:r>
              <a:rPr lang="en-US" sz="2800" dirty="0" smtClean="0"/>
              <a:t>F</a:t>
            </a:r>
            <a:r>
              <a:rPr lang="en-US" sz="2800" baseline="-25000" dirty="0"/>
              <a:t>3 </a:t>
            </a:r>
            <a:r>
              <a:rPr lang="en-US" sz="2800" dirty="0" smtClean="0"/>
              <a:t>= 2</a:t>
            </a:r>
          </a:p>
          <a:p>
            <a:r>
              <a:rPr lang="en-US" sz="2800" dirty="0" smtClean="0"/>
              <a:t>F</a:t>
            </a:r>
            <a:r>
              <a:rPr lang="en-US" sz="2800" baseline="-25000" dirty="0"/>
              <a:t>4 </a:t>
            </a:r>
            <a:r>
              <a:rPr lang="en-US" sz="2800" dirty="0" smtClean="0"/>
              <a:t>= 3</a:t>
            </a:r>
          </a:p>
          <a:p>
            <a:r>
              <a:rPr lang="en-US" sz="2800" dirty="0" smtClean="0"/>
              <a:t>F</a:t>
            </a:r>
            <a:r>
              <a:rPr lang="en-US" sz="2800" baseline="-25000" dirty="0"/>
              <a:t>5</a:t>
            </a:r>
            <a:r>
              <a:rPr lang="en-US" sz="2800" dirty="0" smtClean="0"/>
              <a:t> = 5</a:t>
            </a:r>
          </a:p>
          <a:p>
            <a:r>
              <a:rPr lang="en-US" sz="2800" dirty="0" smtClean="0"/>
              <a:t>F</a:t>
            </a:r>
            <a:r>
              <a:rPr lang="en-US" sz="2800" baseline="-25000" dirty="0"/>
              <a:t>6</a:t>
            </a:r>
            <a:r>
              <a:rPr lang="en-US" sz="2800" dirty="0" smtClean="0"/>
              <a:t> = 8</a:t>
            </a:r>
          </a:p>
          <a:p>
            <a:r>
              <a:rPr lang="en-US" sz="2800" dirty="0" smtClean="0"/>
              <a:t>F</a:t>
            </a:r>
            <a:r>
              <a:rPr lang="en-US" sz="2800" baseline="-25000" dirty="0"/>
              <a:t>7</a:t>
            </a:r>
            <a:r>
              <a:rPr lang="en-US" sz="2800" dirty="0" smtClean="0"/>
              <a:t> = 13</a:t>
            </a:r>
          </a:p>
          <a:p>
            <a:r>
              <a:rPr lang="en-US" sz="2800" dirty="0" smtClean="0"/>
              <a:t>F</a:t>
            </a:r>
            <a:r>
              <a:rPr lang="en-US" sz="2800" i="1" baseline="-25000" dirty="0" smtClean="0"/>
              <a:t>n</a:t>
            </a:r>
            <a:r>
              <a:rPr lang="en-US" sz="2800" dirty="0" smtClean="0"/>
              <a:t> = F</a:t>
            </a:r>
            <a:r>
              <a:rPr lang="en-US" sz="2800" i="1" baseline="-25000" dirty="0"/>
              <a:t>n-2</a:t>
            </a:r>
            <a:r>
              <a:rPr lang="en-US" sz="2800" dirty="0" smtClean="0"/>
              <a:t> + F</a:t>
            </a:r>
            <a:r>
              <a:rPr lang="en-US" sz="2800" i="1" baseline="-25000" dirty="0"/>
              <a:t>n-1</a:t>
            </a:r>
            <a:endParaRPr lang="en-US" sz="2400" i="1" baseline="-25000" dirty="0"/>
          </a:p>
          <a:p>
            <a:endParaRPr lang="en-US" sz="2800" dirty="0" smtClean="0"/>
          </a:p>
          <a:p>
            <a:r>
              <a:rPr lang="en-US" sz="2800" dirty="0" smtClean="0"/>
              <a:t>For large </a:t>
            </a:r>
            <a:r>
              <a:rPr lang="en-US" sz="2800" i="1" dirty="0" smtClean="0"/>
              <a:t>n</a:t>
            </a:r>
          </a:p>
          <a:p>
            <a:r>
              <a:rPr lang="en-US" sz="2800" dirty="0" smtClean="0"/>
              <a:t>F</a:t>
            </a:r>
            <a:r>
              <a:rPr lang="en-US" sz="2800" i="1" baseline="-25000" dirty="0"/>
              <a:t>n</a:t>
            </a:r>
            <a:r>
              <a:rPr lang="en-US" sz="2800" dirty="0" smtClean="0"/>
              <a:t>/F</a:t>
            </a:r>
            <a:r>
              <a:rPr lang="en-US" sz="2800" i="1" baseline="-25000" dirty="0"/>
              <a:t>n-1</a:t>
            </a:r>
            <a:r>
              <a:rPr lang="en-US" sz="2800" dirty="0" smtClean="0"/>
              <a:t> ≈ </a:t>
            </a:r>
            <a:r>
              <a:rPr lang="en-US" sz="2800" b="1" dirty="0" smtClean="0"/>
              <a:t>1.618</a:t>
            </a:r>
            <a:r>
              <a:rPr lang="en-US" sz="2800" dirty="0" smtClean="0"/>
              <a:t> ≈ </a:t>
            </a:r>
            <a:r>
              <a:rPr lang="en-US" sz="2800" b="1" dirty="0" smtClean="0"/>
              <a:t>Golden Ratio </a:t>
            </a:r>
            <a:r>
              <a:rPr lang="en-US" sz="2800" dirty="0" smtClean="0">
                <a:sym typeface="Wingdings" panose="05000000000000000000" pitchFamily="2" charset="2"/>
              </a:rPr>
              <a:t>  </a:t>
            </a:r>
            <a:r>
              <a:rPr lang="en-US" sz="2800" dirty="0" smtClean="0"/>
              <a:t>F</a:t>
            </a:r>
            <a:r>
              <a:rPr lang="en-US" sz="2800" i="1" baseline="-25000" dirty="0" smtClean="0"/>
              <a:t>n-1</a:t>
            </a:r>
            <a:r>
              <a:rPr lang="en-US" sz="2800" dirty="0" smtClean="0"/>
              <a:t>/F</a:t>
            </a:r>
            <a:r>
              <a:rPr lang="en-US" sz="2800" i="1" baseline="-25000" dirty="0" smtClean="0"/>
              <a:t>n</a:t>
            </a:r>
            <a:r>
              <a:rPr lang="en-US" sz="2800" dirty="0" smtClean="0"/>
              <a:t> </a:t>
            </a:r>
            <a:r>
              <a:rPr lang="en-US" sz="2800" dirty="0"/>
              <a:t>≈ </a:t>
            </a:r>
            <a:r>
              <a:rPr lang="en-US" sz="2800" b="1" dirty="0" smtClean="0"/>
              <a:t>0.618 </a:t>
            </a:r>
          </a:p>
          <a:p>
            <a:endParaRPr lang="en-US" sz="2800" b="1" dirty="0" smtClean="0"/>
          </a:p>
          <a:p>
            <a:r>
              <a:rPr lang="en-US" sz="2800" dirty="0" smtClean="0"/>
              <a:t>(</a:t>
            </a:r>
            <a:r>
              <a:rPr lang="en-US" sz="2800" b="1" dirty="0" smtClean="0"/>
              <a:t>0.618</a:t>
            </a:r>
            <a:r>
              <a:rPr lang="en-US" sz="2800" dirty="0" smtClean="0"/>
              <a:t>)</a:t>
            </a:r>
            <a:r>
              <a:rPr lang="en-US" sz="2800" baseline="30000" dirty="0" smtClean="0"/>
              <a:t>2</a:t>
            </a:r>
            <a:r>
              <a:rPr lang="en-US" sz="2800" dirty="0" smtClean="0"/>
              <a:t> = .382</a:t>
            </a:r>
          </a:p>
          <a:p>
            <a:r>
              <a:rPr lang="en-US" sz="2800" dirty="0" smtClean="0"/>
              <a:t>F</a:t>
            </a:r>
            <a:r>
              <a:rPr lang="en-US" sz="2800" i="1" baseline="-25000" dirty="0" smtClean="0"/>
              <a:t>n-1</a:t>
            </a:r>
            <a:r>
              <a:rPr lang="en-US" sz="2800" dirty="0" smtClean="0"/>
              <a:t>/(</a:t>
            </a:r>
            <a:r>
              <a:rPr lang="en-US" sz="2800" dirty="0"/>
              <a:t>F</a:t>
            </a:r>
            <a:r>
              <a:rPr lang="en-US" sz="2800" i="1" baseline="-25000" dirty="0"/>
              <a:t>n-1</a:t>
            </a:r>
            <a:r>
              <a:rPr lang="en-US" sz="2800" dirty="0"/>
              <a:t> </a:t>
            </a:r>
            <a:r>
              <a:rPr lang="en-US" sz="2800" dirty="0" smtClean="0"/>
              <a:t>+F</a:t>
            </a:r>
            <a:r>
              <a:rPr lang="en-US" sz="2800" i="1" baseline="-25000" dirty="0" smtClean="0"/>
              <a:t>n</a:t>
            </a:r>
            <a:r>
              <a:rPr lang="en-US" sz="2800" dirty="0" smtClean="0"/>
              <a:t>) ≈ 0.382 </a:t>
            </a:r>
            <a:r>
              <a:rPr lang="en-US" sz="2800" dirty="0" smtClean="0">
                <a:sym typeface="Wingdings" panose="05000000000000000000" pitchFamily="2" charset="2"/>
              </a:rPr>
              <a:t> weight for “Surrounding Counties Score”</a:t>
            </a:r>
            <a:endParaRPr lang="en-US" sz="2800" dirty="0" smtClean="0"/>
          </a:p>
          <a:p>
            <a:r>
              <a:rPr lang="en-US" sz="2800" dirty="0" smtClean="0"/>
              <a:t>F</a:t>
            </a:r>
            <a:r>
              <a:rPr lang="en-US" sz="2800" i="1" baseline="-25000" dirty="0" smtClean="0"/>
              <a:t>n</a:t>
            </a:r>
            <a:r>
              <a:rPr lang="en-US" sz="2800" dirty="0" smtClean="0"/>
              <a:t>/(</a:t>
            </a:r>
            <a:r>
              <a:rPr lang="en-US" sz="2800" dirty="0"/>
              <a:t>F</a:t>
            </a:r>
            <a:r>
              <a:rPr lang="en-US" sz="2800" i="1" baseline="-25000" dirty="0"/>
              <a:t>n-1</a:t>
            </a:r>
            <a:r>
              <a:rPr lang="en-US" sz="2800" dirty="0"/>
              <a:t> +F</a:t>
            </a:r>
            <a:r>
              <a:rPr lang="en-US" sz="2800" i="1" baseline="-25000" dirty="0"/>
              <a:t>n</a:t>
            </a:r>
            <a:r>
              <a:rPr lang="en-US" sz="2800" dirty="0"/>
              <a:t>) ≈ </a:t>
            </a:r>
            <a:r>
              <a:rPr lang="en-US" sz="2800" dirty="0" smtClean="0"/>
              <a:t>0.618 </a:t>
            </a:r>
            <a:r>
              <a:rPr lang="en-US" sz="2800" dirty="0" smtClean="0">
                <a:sym typeface="Wingdings" panose="05000000000000000000" pitchFamily="2" charset="2"/>
              </a:rPr>
              <a:t> weight for “Just County Score”</a:t>
            </a:r>
            <a:endParaRPr lang="en-US" sz="2800" dirty="0" smtClean="0"/>
          </a:p>
          <a:p>
            <a:r>
              <a:rPr lang="en-US" sz="2800" dirty="0" smtClean="0"/>
              <a:t>0.618</a:t>
            </a:r>
          </a:p>
          <a:p>
            <a:r>
              <a:rPr lang="en-US" sz="2800" dirty="0"/>
              <a:t>F</a:t>
            </a:r>
            <a:r>
              <a:rPr lang="en-US" sz="2800" i="1" baseline="-25000" dirty="0"/>
              <a:t>n-3</a:t>
            </a:r>
            <a:r>
              <a:rPr lang="en-US" sz="2800" dirty="0"/>
              <a:t>/(F</a:t>
            </a:r>
            <a:r>
              <a:rPr lang="en-US" sz="2800" i="1" baseline="-25000" dirty="0"/>
              <a:t>n-3 </a:t>
            </a:r>
            <a:r>
              <a:rPr lang="en-US" sz="2800" dirty="0"/>
              <a:t>+ F</a:t>
            </a:r>
            <a:r>
              <a:rPr lang="en-US" sz="2800" i="1" baseline="-25000" dirty="0"/>
              <a:t>n-2 </a:t>
            </a:r>
            <a:r>
              <a:rPr lang="en-US" sz="2800" dirty="0"/>
              <a:t>+ F</a:t>
            </a:r>
            <a:r>
              <a:rPr lang="en-US" sz="2800" i="1" baseline="-25000" dirty="0"/>
              <a:t>n-1 </a:t>
            </a:r>
            <a:r>
              <a:rPr lang="en-US" sz="2800" dirty="0"/>
              <a:t>+F</a:t>
            </a:r>
            <a:r>
              <a:rPr lang="en-US" sz="2800" i="1" baseline="-25000" dirty="0"/>
              <a:t>n</a:t>
            </a:r>
            <a:r>
              <a:rPr lang="en-US" sz="2800" dirty="0"/>
              <a:t>) ≈ .</a:t>
            </a:r>
            <a:r>
              <a:rPr lang="en-US" sz="2800" dirty="0" smtClean="0"/>
              <a:t>106 </a:t>
            </a:r>
            <a:r>
              <a:rPr lang="en-US" sz="2800" dirty="0" smtClean="0">
                <a:sym typeface="Wingdings" panose="05000000000000000000" pitchFamily="2" charset="2"/>
              </a:rPr>
              <a:t> weight for 24 months ago</a:t>
            </a:r>
            <a:endParaRPr lang="en-US" sz="2800" dirty="0"/>
          </a:p>
          <a:p>
            <a:r>
              <a:rPr lang="en-US" sz="2800" dirty="0"/>
              <a:t>F</a:t>
            </a:r>
            <a:r>
              <a:rPr lang="en-US" sz="2800" i="1" baseline="-25000" dirty="0"/>
              <a:t>n-2</a:t>
            </a:r>
            <a:r>
              <a:rPr lang="en-US" sz="2800" dirty="0"/>
              <a:t>/(F</a:t>
            </a:r>
            <a:r>
              <a:rPr lang="en-US" sz="2800" i="1" baseline="-25000" dirty="0"/>
              <a:t>n-3 </a:t>
            </a:r>
            <a:r>
              <a:rPr lang="en-US" sz="2800" dirty="0"/>
              <a:t>+ F</a:t>
            </a:r>
            <a:r>
              <a:rPr lang="en-US" sz="2800" i="1" baseline="-25000" dirty="0"/>
              <a:t>n-2 </a:t>
            </a:r>
            <a:r>
              <a:rPr lang="en-US" sz="2800" dirty="0"/>
              <a:t>+ F</a:t>
            </a:r>
            <a:r>
              <a:rPr lang="en-US" sz="2800" i="1" baseline="-25000" dirty="0"/>
              <a:t>n-1 </a:t>
            </a:r>
            <a:r>
              <a:rPr lang="en-US" sz="2800" dirty="0"/>
              <a:t>+F</a:t>
            </a:r>
            <a:r>
              <a:rPr lang="en-US" sz="2800" i="1" baseline="-25000" dirty="0"/>
              <a:t>n</a:t>
            </a:r>
            <a:r>
              <a:rPr lang="en-US" sz="2800" dirty="0"/>
              <a:t>) ≈ .</a:t>
            </a:r>
            <a:r>
              <a:rPr lang="en-US" sz="2800" dirty="0" smtClean="0"/>
              <a:t>171 </a:t>
            </a:r>
            <a:r>
              <a:rPr lang="en-US" sz="2800" dirty="0">
                <a:sym typeface="Wingdings" panose="05000000000000000000" pitchFamily="2" charset="2"/>
              </a:rPr>
              <a:t> weight for 13 months ago</a:t>
            </a:r>
            <a:endParaRPr lang="en-US" sz="2800" dirty="0"/>
          </a:p>
          <a:p>
            <a:r>
              <a:rPr lang="en-US" sz="2800" dirty="0"/>
              <a:t>F</a:t>
            </a:r>
            <a:r>
              <a:rPr lang="en-US" sz="2800" i="1" baseline="-25000" dirty="0"/>
              <a:t>n-1</a:t>
            </a:r>
            <a:r>
              <a:rPr lang="en-US" sz="2800" dirty="0"/>
              <a:t>/(F</a:t>
            </a:r>
            <a:r>
              <a:rPr lang="en-US" sz="2800" i="1" baseline="-25000" dirty="0"/>
              <a:t>n-3 </a:t>
            </a:r>
            <a:r>
              <a:rPr lang="en-US" sz="2800" dirty="0"/>
              <a:t>+ F</a:t>
            </a:r>
            <a:r>
              <a:rPr lang="en-US" sz="2800" i="1" baseline="-25000" dirty="0"/>
              <a:t>n-2 </a:t>
            </a:r>
            <a:r>
              <a:rPr lang="en-US" sz="2800" dirty="0"/>
              <a:t>+ F</a:t>
            </a:r>
            <a:r>
              <a:rPr lang="en-US" sz="2800" i="1" baseline="-25000" dirty="0"/>
              <a:t>n-1 </a:t>
            </a:r>
            <a:r>
              <a:rPr lang="en-US" sz="2800" dirty="0"/>
              <a:t>+F</a:t>
            </a:r>
            <a:r>
              <a:rPr lang="en-US" sz="2800" i="1" baseline="-25000" dirty="0"/>
              <a:t>n</a:t>
            </a:r>
            <a:r>
              <a:rPr lang="en-US" sz="2800" dirty="0"/>
              <a:t>) ≈ .</a:t>
            </a:r>
            <a:r>
              <a:rPr lang="en-US" sz="2800" dirty="0" smtClean="0"/>
              <a:t>276 </a:t>
            </a:r>
            <a:r>
              <a:rPr lang="en-US" sz="2800" dirty="0">
                <a:sym typeface="Wingdings" panose="05000000000000000000" pitchFamily="2" charset="2"/>
              </a:rPr>
              <a:t> weight for 11 months ago</a:t>
            </a:r>
            <a:endParaRPr lang="en-US" sz="2800" dirty="0"/>
          </a:p>
          <a:p>
            <a:r>
              <a:rPr lang="en-US" sz="2800" dirty="0"/>
              <a:t>F</a:t>
            </a:r>
            <a:r>
              <a:rPr lang="en-US" sz="2800" i="1" baseline="-25000" dirty="0"/>
              <a:t>n</a:t>
            </a:r>
            <a:r>
              <a:rPr lang="en-US" sz="2800" i="1" dirty="0"/>
              <a:t>  </a:t>
            </a:r>
            <a:r>
              <a:rPr lang="en-US" sz="2800" dirty="0"/>
              <a:t>/(F</a:t>
            </a:r>
            <a:r>
              <a:rPr lang="en-US" sz="2800" i="1" baseline="-25000" dirty="0"/>
              <a:t>n-3 </a:t>
            </a:r>
            <a:r>
              <a:rPr lang="en-US" sz="2800" dirty="0"/>
              <a:t>+ F</a:t>
            </a:r>
            <a:r>
              <a:rPr lang="en-US" sz="2800" i="1" baseline="-25000" dirty="0"/>
              <a:t>n-2 </a:t>
            </a:r>
            <a:r>
              <a:rPr lang="en-US" sz="2800" dirty="0"/>
              <a:t>+ F</a:t>
            </a:r>
            <a:r>
              <a:rPr lang="en-US" sz="2800" i="1" baseline="-25000" dirty="0"/>
              <a:t>n-1 </a:t>
            </a:r>
            <a:r>
              <a:rPr lang="en-US" sz="2800" dirty="0"/>
              <a:t>+F</a:t>
            </a:r>
            <a:r>
              <a:rPr lang="en-US" sz="2800" i="1" baseline="-25000" dirty="0"/>
              <a:t>n</a:t>
            </a:r>
            <a:r>
              <a:rPr lang="en-US" sz="2800" dirty="0"/>
              <a:t>) ≈ .</a:t>
            </a:r>
            <a:r>
              <a:rPr lang="en-US" sz="2800" dirty="0" smtClean="0"/>
              <a:t>447 </a:t>
            </a:r>
            <a:r>
              <a:rPr lang="en-US" sz="2800" dirty="0">
                <a:sym typeface="Wingdings" panose="05000000000000000000" pitchFamily="2" charset="2"/>
              </a:rPr>
              <a:t> weight for 12 months </a:t>
            </a:r>
            <a:r>
              <a:rPr lang="en-US" sz="2800" dirty="0" smtClean="0">
                <a:sym typeface="Wingdings" panose="05000000000000000000" pitchFamily="2" charset="2"/>
              </a:rPr>
              <a:t>ago</a:t>
            </a:r>
            <a:endParaRPr lang="en-US" sz="4800" dirty="0"/>
          </a:p>
        </p:txBody>
      </p:sp>
      <p:pic>
        <p:nvPicPr>
          <p:cNvPr id="24" name="Picture 23" descr="Map of Florida with counties"/>
          <p:cNvPicPr/>
          <p:nvPr/>
        </p:nvPicPr>
        <p:blipFill>
          <a:blip r:embed="rId9">
            <a:extLst>
              <a:ext uri="{28A0092B-C50C-407E-A947-70E740481C1C}">
                <a14:useLocalDpi xmlns:a14="http://schemas.microsoft.com/office/drawing/2010/main" val="0"/>
              </a:ext>
            </a:extLst>
          </a:blip>
          <a:srcRect/>
          <a:stretch>
            <a:fillRect/>
          </a:stretch>
        </p:blipFill>
        <p:spPr bwMode="auto">
          <a:xfrm>
            <a:off x="12531159" y="11583310"/>
            <a:ext cx="7496632" cy="8203575"/>
          </a:xfrm>
          <a:prstGeom prst="rect">
            <a:avLst/>
          </a:prstGeom>
          <a:noFill/>
          <a:ln>
            <a:noFill/>
          </a:ln>
        </p:spPr>
      </p:pic>
      <p:sp>
        <p:nvSpPr>
          <p:cNvPr id="4" name="TextBox 3"/>
          <p:cNvSpPr txBox="1"/>
          <p:nvPr/>
        </p:nvSpPr>
        <p:spPr>
          <a:xfrm>
            <a:off x="3438262" y="14220439"/>
            <a:ext cx="7225999" cy="1015663"/>
          </a:xfrm>
          <a:prstGeom prst="rect">
            <a:avLst/>
          </a:prstGeom>
          <a:noFill/>
        </p:spPr>
        <p:txBody>
          <a:bodyPr wrap="square" rtlCol="0">
            <a:spAutoFit/>
          </a:bodyPr>
          <a:lstStyle/>
          <a:p>
            <a:r>
              <a:rPr lang="en-US" sz="2000" dirty="0" smtClean="0"/>
              <a:t>Fibonacci Diagram: </a:t>
            </a:r>
            <a:r>
              <a:rPr lang="en-US" sz="2000" dirty="0">
                <a:hlinkClick r:id="rId6"/>
              </a:rPr>
              <a:t>https://dailywildlifephoto.nathab.com/photography-guide/a-golden-photo-rule-the-golden-ratio/</a:t>
            </a:r>
            <a:endParaRPr lang="en-US" sz="2000" dirty="0"/>
          </a:p>
        </p:txBody>
      </p:sp>
      <p:pic>
        <p:nvPicPr>
          <p:cNvPr id="5" name="Picture 4"/>
          <p:cNvPicPr>
            <a:picLocks noChangeAspect="1"/>
          </p:cNvPicPr>
          <p:nvPr/>
        </p:nvPicPr>
        <p:blipFill>
          <a:blip r:embed="rId10"/>
          <a:stretch>
            <a:fillRect/>
          </a:stretch>
        </p:blipFill>
        <p:spPr>
          <a:xfrm>
            <a:off x="3719229" y="10660555"/>
            <a:ext cx="5645893" cy="3601419"/>
          </a:xfrm>
          <a:prstGeom prst="rect">
            <a:avLst/>
          </a:prstGeom>
        </p:spPr>
      </p:pic>
    </p:spTree>
    <p:extLst>
      <p:ext uri="{BB962C8B-B14F-4D97-AF65-F5344CB8AC3E}">
        <p14:creationId xmlns:p14="http://schemas.microsoft.com/office/powerpoint/2010/main" val="3269902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3004</TotalTime>
  <Words>378</Words>
  <Application>Microsoft Macintosh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Segoe UI Black</vt:lpstr>
      <vt:lpstr>Wingdings</vt:lpstr>
      <vt:lpstr>Office Theme</vt:lpstr>
      <vt:lpstr>PowerPoint Presentation</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Morgan</dc:creator>
  <cp:lastModifiedBy>Jeff Morgan</cp:lastModifiedBy>
  <cp:revision>89</cp:revision>
  <cp:lastPrinted>2020-02-23T18:38:48Z</cp:lastPrinted>
  <dcterms:created xsi:type="dcterms:W3CDTF">2019-08-19T08:22:41Z</dcterms:created>
  <dcterms:modified xsi:type="dcterms:W3CDTF">2020-02-24T02:01:57Z</dcterms:modified>
</cp:coreProperties>
</file>